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68" r:id="rId5"/>
    <p:sldId id="258" r:id="rId6"/>
    <p:sldId id="262" r:id="rId7"/>
    <p:sldId id="263" r:id="rId8"/>
    <p:sldId id="264" r:id="rId9"/>
    <p:sldId id="266" r:id="rId10"/>
    <p:sldId id="261" r:id="rId11"/>
    <p:sldId id="265" r:id="rId12"/>
    <p:sldId id="267" r:id="rId13"/>
    <p:sldId id="260" r:id="rId14"/>
    <p:sldId id="25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1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5121" y="6051181"/>
            <a:ext cx="231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/>
              <a:t>발표일</a:t>
            </a:r>
            <a:r>
              <a:rPr lang="en-US" altLang="ko-KR" dirty="0" smtClean="0"/>
              <a:t>: 20210326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연결 </a:t>
            </a:r>
            <a:r>
              <a:rPr lang="en-US" altLang="ko-KR" b="1" dirty="0" smtClean="0"/>
              <a:t>: feature-cube 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422232"/>
            <a:ext cx="5747695" cy="5181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73116" y="603636"/>
            <a:ext cx="7612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Graph-</a:t>
            </a:r>
            <a:r>
              <a:rPr lang="en-US" altLang="ko-KR" sz="1400" dirty="0" err="1" smtClean="0">
                <a:latin typeface="+mj-ea"/>
                <a:ea typeface="+mj-ea"/>
              </a:rPr>
              <a:t>cnn</a:t>
            </a:r>
            <a:r>
              <a:rPr lang="ko-KR" altLang="en-US" sz="1400" dirty="0" smtClean="0">
                <a:latin typeface="+mj-ea"/>
                <a:ea typeface="+mj-ea"/>
              </a:rPr>
              <a:t>과 같은 형태의 </a:t>
            </a:r>
            <a:r>
              <a:rPr lang="en-US" altLang="ko-KR" sz="1400" dirty="0" smtClean="0">
                <a:latin typeface="+mj-ea"/>
                <a:ea typeface="+mj-ea"/>
              </a:rPr>
              <a:t>output</a:t>
            </a:r>
            <a:r>
              <a:rPr lang="ko-KR" altLang="en-US" sz="1400" dirty="0" smtClean="0">
                <a:latin typeface="+mj-ea"/>
                <a:ea typeface="+mj-ea"/>
              </a:rPr>
              <a:t>을 생성하도록 설계 및 설치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 </a:t>
            </a:r>
            <a:r>
              <a:rPr lang="en-US" altLang="ko-KR" sz="1400" dirty="0" smtClean="0">
                <a:latin typeface="+mj-ea"/>
                <a:ea typeface="+mj-ea"/>
              </a:rPr>
              <a:t>Graph-</a:t>
            </a:r>
            <a:r>
              <a:rPr lang="en-US" altLang="ko-KR" sz="1400" dirty="0" err="1" smtClean="0">
                <a:latin typeface="+mj-ea"/>
                <a:ea typeface="+mj-ea"/>
              </a:rPr>
              <a:t>cnn</a:t>
            </a:r>
            <a:r>
              <a:rPr lang="ko-KR" altLang="en-US" sz="1400" dirty="0" smtClean="0">
                <a:latin typeface="+mj-ea"/>
                <a:ea typeface="+mj-ea"/>
              </a:rPr>
              <a:t>과의 충돌을 우려하여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별도의 테이블에 저장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협의 후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동일 </a:t>
            </a:r>
            <a:r>
              <a:rPr lang="en-US" altLang="ko-KR" sz="1400" dirty="0" smtClean="0">
                <a:latin typeface="+mj-ea"/>
                <a:ea typeface="+mj-ea"/>
              </a:rPr>
              <a:t>DB</a:t>
            </a:r>
            <a:r>
              <a:rPr lang="ko-KR" altLang="en-US" sz="1400" dirty="0" smtClean="0">
                <a:latin typeface="+mj-ea"/>
                <a:ea typeface="+mj-ea"/>
              </a:rPr>
              <a:t>로 </a:t>
            </a:r>
            <a:r>
              <a:rPr lang="en-US" altLang="ko-KR" sz="1400" dirty="0" smtClean="0">
                <a:latin typeface="+mj-ea"/>
                <a:ea typeface="+mj-ea"/>
              </a:rPr>
              <a:t>configuration </a:t>
            </a:r>
            <a:r>
              <a:rPr lang="ko-KR" altLang="en-US" sz="1400" dirty="0" smtClean="0">
                <a:latin typeface="+mj-ea"/>
                <a:ea typeface="+mj-ea"/>
              </a:rPr>
              <a:t>정보 수정 가능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68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연결 </a:t>
            </a:r>
            <a:r>
              <a:rPr lang="en-US" altLang="ko-KR" b="1" dirty="0" smtClean="0"/>
              <a:t>: feature-cube 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3116" y="603636"/>
            <a:ext cx="761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  <a:ea typeface="+mj-ea"/>
              </a:rPr>
              <a:t>slides_queue</a:t>
            </a:r>
            <a:r>
              <a:rPr lang="ko-KR" altLang="en-US" sz="1400" dirty="0" smtClean="0">
                <a:latin typeface="+mj-ea"/>
                <a:ea typeface="+mj-ea"/>
              </a:rPr>
              <a:t>에서 저장할 부분만 요청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6" y="1172095"/>
            <a:ext cx="7262034" cy="275876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85999" y="3059084"/>
            <a:ext cx="2269375" cy="399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38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77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Noise filtering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" y="3904763"/>
            <a:ext cx="5353396" cy="28822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236" y="705682"/>
            <a:ext cx="761285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직접 촬영 후 </a:t>
            </a:r>
            <a:r>
              <a:rPr lang="ko-KR" altLang="en-US" sz="1400" b="1" dirty="0" err="1" smtClean="0">
                <a:latin typeface="+mj-ea"/>
                <a:ea typeface="+mj-ea"/>
              </a:rPr>
              <a:t>필터링</a:t>
            </a:r>
            <a:r>
              <a:rPr lang="ko-KR" altLang="en-US" sz="1400" b="1" dirty="0" smtClean="0">
                <a:latin typeface="+mj-ea"/>
                <a:ea typeface="+mj-ea"/>
              </a:rPr>
              <a:t> 테스트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  <a:ea typeface="+mj-ea"/>
              </a:rPr>
              <a:t>필터링</a:t>
            </a:r>
            <a:r>
              <a:rPr lang="ko-KR" altLang="en-US" sz="1400" dirty="0" smtClean="0">
                <a:latin typeface="+mj-ea"/>
                <a:ea typeface="+mj-ea"/>
              </a:rPr>
              <a:t> 결과</a:t>
            </a:r>
            <a:r>
              <a:rPr lang="en-US" altLang="ko-KR" sz="1400" dirty="0" smtClean="0">
                <a:latin typeface="+mj-ea"/>
                <a:ea typeface="+mj-ea"/>
              </a:rPr>
              <a:t>: 1095</a:t>
            </a:r>
            <a:r>
              <a:rPr lang="ko-KR" altLang="en-US" sz="1400" dirty="0" smtClean="0">
                <a:latin typeface="+mj-ea"/>
                <a:ea typeface="+mj-ea"/>
              </a:rPr>
              <a:t>장 촬영 </a:t>
            </a:r>
            <a:r>
              <a:rPr lang="en-US" altLang="ko-KR" sz="1400" dirty="0" smtClean="0">
                <a:latin typeface="+mj-ea"/>
                <a:ea typeface="+mj-ea"/>
              </a:rPr>
              <a:t>=&gt; 100</a:t>
            </a:r>
            <a:r>
              <a:rPr lang="ko-KR" altLang="en-US" sz="1400" dirty="0" smtClean="0">
                <a:latin typeface="+mj-ea"/>
                <a:ea typeface="+mj-ea"/>
              </a:rPr>
              <a:t>장 추출 </a:t>
            </a:r>
            <a:r>
              <a:rPr lang="en-US" altLang="ko-KR" sz="1400" dirty="0" smtClean="0">
                <a:latin typeface="+mj-ea"/>
                <a:ea typeface="+mj-ea"/>
              </a:rPr>
              <a:t>(995</a:t>
            </a:r>
            <a:r>
              <a:rPr lang="ko-KR" altLang="en-US" sz="1400" dirty="0" smtClean="0">
                <a:latin typeface="+mj-ea"/>
                <a:ea typeface="+mj-ea"/>
              </a:rPr>
              <a:t>장 제거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소요시간</a:t>
            </a:r>
            <a:r>
              <a:rPr lang="en-US" altLang="ko-KR" sz="1400" dirty="0" smtClean="0">
                <a:latin typeface="+mj-ea"/>
                <a:ea typeface="+mj-ea"/>
              </a:rPr>
              <a:t>: 2</a:t>
            </a:r>
            <a:r>
              <a:rPr lang="ko-KR" altLang="en-US" sz="1400" dirty="0" smtClean="0">
                <a:latin typeface="+mj-ea"/>
                <a:ea typeface="+mj-ea"/>
              </a:rPr>
              <a:t>분 </a:t>
            </a:r>
            <a:r>
              <a:rPr lang="en-US" altLang="ko-KR" sz="1400" dirty="0" smtClean="0">
                <a:latin typeface="+mj-ea"/>
                <a:ea typeface="+mj-ea"/>
              </a:rPr>
              <a:t>30</a:t>
            </a:r>
            <a:r>
              <a:rPr lang="ko-KR" altLang="en-US" sz="1400" dirty="0" smtClean="0">
                <a:latin typeface="+mj-ea"/>
                <a:ea typeface="+mj-ea"/>
              </a:rPr>
              <a:t>초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초당 약 </a:t>
            </a:r>
            <a:r>
              <a:rPr lang="en-US" altLang="ko-KR" sz="1400" dirty="0" smtClean="0">
                <a:latin typeface="+mj-ea"/>
                <a:ea typeface="+mj-ea"/>
              </a:rPr>
              <a:t>7</a:t>
            </a:r>
            <a:r>
              <a:rPr lang="ko-KR" altLang="en-US" sz="1400" dirty="0" smtClean="0">
                <a:latin typeface="+mj-ea"/>
                <a:ea typeface="+mj-ea"/>
              </a:rPr>
              <a:t>장 분류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*</a:t>
            </a:r>
            <a:r>
              <a:rPr lang="ko-KR" altLang="en-US" sz="1400" dirty="0" smtClean="0">
                <a:latin typeface="+mj-ea"/>
                <a:ea typeface="+mj-ea"/>
              </a:rPr>
              <a:t>많은 수의 </a:t>
            </a:r>
            <a:r>
              <a:rPr lang="ko-KR" altLang="en-US" sz="1400" dirty="0" err="1" smtClean="0">
                <a:latin typeface="+mj-ea"/>
                <a:ea typeface="+mj-ea"/>
              </a:rPr>
              <a:t>저배율</a:t>
            </a:r>
            <a:r>
              <a:rPr lang="ko-KR" altLang="en-US" sz="1400" dirty="0" smtClean="0">
                <a:latin typeface="+mj-ea"/>
                <a:ea typeface="+mj-ea"/>
              </a:rPr>
              <a:t> 이미지들이 제거됨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현미경 업데이트 이후</a:t>
            </a:r>
            <a:r>
              <a:rPr lang="en-US" altLang="ko-KR" sz="1400" b="1" dirty="0" smtClean="0">
                <a:latin typeface="+mj-ea"/>
                <a:ea typeface="+mj-ea"/>
              </a:rPr>
              <a:t>, </a:t>
            </a:r>
            <a:r>
              <a:rPr lang="ko-KR" altLang="en-US" sz="1400" b="1" dirty="0" smtClean="0">
                <a:latin typeface="+mj-ea"/>
                <a:ea typeface="+mj-ea"/>
              </a:rPr>
              <a:t>이미지 품질 변화가 있음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  <a:ea typeface="+mj-ea"/>
              </a:rPr>
              <a:t>고배율</a:t>
            </a:r>
            <a:r>
              <a:rPr lang="ko-KR" altLang="en-US" sz="1400" dirty="0" smtClean="0">
                <a:latin typeface="+mj-ea"/>
                <a:ea typeface="+mj-ea"/>
              </a:rPr>
              <a:t> 검정 테두리 제거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약간 밝아진 색감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조직이 선명하게 보임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*</a:t>
            </a:r>
            <a:r>
              <a:rPr lang="ko-KR" altLang="en-US" sz="1400" dirty="0" smtClean="0">
                <a:latin typeface="+mj-ea"/>
                <a:ea typeface="+mj-ea"/>
              </a:rPr>
              <a:t>이미지 품질을 좋아졌으나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모델에 영향을 줄 수 있음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  <a:ea typeface="+mj-ea"/>
              </a:rPr>
              <a:t>Watching folder </a:t>
            </a:r>
            <a:r>
              <a:rPr lang="ko-KR" altLang="en-US" sz="1400" b="1" dirty="0" smtClean="0">
                <a:latin typeface="+mj-ea"/>
                <a:ea typeface="+mj-ea"/>
              </a:rPr>
              <a:t>업데이트 필요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현재는 하나의 폴더에 반응함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여러 단계의 하위 폴더에서 반응하도록 업데이트 필요 확인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44" y="1915666"/>
            <a:ext cx="3722856" cy="272333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284422" y="1472997"/>
            <a:ext cx="1853738" cy="1789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241963" y="2152996"/>
            <a:ext cx="3042459" cy="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촬영 정보 확인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247" r="4164"/>
          <a:stretch/>
        </p:blipFill>
        <p:spPr>
          <a:xfrm>
            <a:off x="5062451" y="3085341"/>
            <a:ext cx="3192088" cy="3070936"/>
          </a:xfrm>
          <a:prstGeom prst="ellipse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6029" t="15256" r="13371" b="16943"/>
          <a:stretch/>
        </p:blipFill>
        <p:spPr>
          <a:xfrm>
            <a:off x="1155661" y="3134017"/>
            <a:ext cx="2626822" cy="2992581"/>
          </a:xfrm>
          <a:prstGeom prst="rect">
            <a:avLst/>
          </a:prstGeom>
        </p:spPr>
      </p:pic>
      <p:pic>
        <p:nvPicPr>
          <p:cNvPr id="1028" name="Picture 4" descr="모니터 아이콘, 모니터 클립 아트, 모니터 아이콘, 감시 장치 PNG 및 벡터 에 대한 무료 다운로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2" y="5636385"/>
            <a:ext cx="914399" cy="914399"/>
          </a:xfrm>
          <a:prstGeom prst="rect">
            <a:avLst/>
          </a:prstGeom>
          <a:noFill/>
          <a:ln w="38100">
            <a:solidFill>
              <a:srgbClr val="00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1141" y="6262934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모니터 화면</a:t>
            </a:r>
            <a:endParaRPr lang="ko-KR" altLang="en-US" dirty="0"/>
          </a:p>
        </p:txBody>
      </p:sp>
      <p:pic>
        <p:nvPicPr>
          <p:cNvPr id="1030" name="Picture 6" descr="현미경 - 무료 의료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73" y="5800811"/>
            <a:ext cx="710931" cy="710931"/>
          </a:xfrm>
          <a:prstGeom prst="rect">
            <a:avLst/>
          </a:prstGeom>
          <a:noFill/>
          <a:ln>
            <a:solidFill>
              <a:srgbClr val="00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15611" y="6262934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현미경 시야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 rot="3482606">
            <a:off x="3376244" y="2942704"/>
            <a:ext cx="365763" cy="53333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18157660">
            <a:off x="5519781" y="2941209"/>
            <a:ext cx="365763" cy="53333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7626670">
            <a:off x="1348259" y="4118533"/>
            <a:ext cx="365763" cy="53333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7703925">
            <a:off x="5029118" y="4182576"/>
            <a:ext cx="365763" cy="53333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3116" y="603636"/>
            <a:ext cx="76128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현미경 정보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PNG </a:t>
            </a:r>
            <a:r>
              <a:rPr lang="ko-KR" altLang="en-US" sz="1400" dirty="0" smtClean="0">
                <a:latin typeface="+mj-ea"/>
                <a:ea typeface="+mj-ea"/>
              </a:rPr>
              <a:t>저장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모든 이미지 크기 같음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업데이트 이후 화장 향상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atin typeface="+mj-ea"/>
                <a:ea typeface="+mj-ea"/>
              </a:rPr>
              <a:t>검정 테두리 사라짐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 시야의 배율 확인 가능 </a:t>
            </a:r>
            <a:r>
              <a:rPr lang="en-US" altLang="ko-KR" sz="1400" dirty="0" smtClean="0">
                <a:latin typeface="+mj-ea"/>
                <a:ea typeface="+mj-ea"/>
              </a:rPr>
              <a:t>– </a:t>
            </a:r>
            <a:r>
              <a:rPr lang="ko-KR" altLang="en-US" sz="1400" dirty="0" err="1" smtClean="0">
                <a:latin typeface="+mj-ea"/>
                <a:ea typeface="+mj-ea"/>
              </a:rPr>
              <a:t>랜즈별</a:t>
            </a:r>
            <a:r>
              <a:rPr lang="ko-KR" altLang="en-US" sz="1400" dirty="0" smtClean="0">
                <a:latin typeface="+mj-ea"/>
                <a:ea typeface="+mj-ea"/>
              </a:rPr>
              <a:t> 바코드 인식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카메라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Annotation </a:t>
            </a:r>
            <a:r>
              <a:rPr lang="ko-KR" altLang="en-US" sz="1400" dirty="0" smtClean="0">
                <a:latin typeface="+mj-ea"/>
                <a:ea typeface="+mj-ea"/>
              </a:rPr>
              <a:t>기능 존재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– </a:t>
            </a:r>
            <a:r>
              <a:rPr lang="ko-KR" altLang="en-US" sz="1400" dirty="0" smtClean="0">
                <a:latin typeface="+mj-ea"/>
                <a:ea typeface="+mj-ea"/>
              </a:rPr>
              <a:t>사각형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삼각형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원형 등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마우스 사용으로 작업의 어려움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촬영 일관성 이슈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조도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필터 따른 급격한 색상 변화 확인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작업자 마다 선호 필터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조도가 존재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주변 빛에 의해 쉽게 노이즈 생성을 확인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모니터 화면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형광등 빛 등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59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789429"/>
              </p:ext>
            </p:extLst>
          </p:nvPr>
        </p:nvGraphicFramePr>
        <p:xfrm>
          <a:off x="260466" y="515389"/>
          <a:ext cx="8725593" cy="18366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3/10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3/26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현재 이미지 촬영의 안정성 확인</a:t>
                      </a:r>
                      <a:endParaRPr lang="en-US" altLang="ko-KR" sz="1200" b="1" dirty="0" smtClean="0"/>
                    </a:p>
                    <a:p>
                      <a:pPr marL="628650" lvl="1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/>
                        <a:t>이전 문제</a:t>
                      </a: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dirty="0" smtClean="0"/>
                        <a:t>스캐너 프로필 이슈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/>
                        <a:t>최근 이미지에서 동일한 정보가 추출됨 </a:t>
                      </a:r>
                      <a:r>
                        <a:rPr lang="en-US" altLang="ko-KR" sz="1200" dirty="0" smtClean="0"/>
                        <a:t>(9</a:t>
                      </a:r>
                      <a:r>
                        <a:rPr lang="ko-KR" altLang="en-US" sz="1200" dirty="0" smtClean="0"/>
                        <a:t>건 테스트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스캐너 프로필 직접 확인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지난 금요일 방문 </a:t>
                      </a:r>
                      <a:r>
                        <a:rPr lang="en-US" altLang="ko-KR" sz="1200" dirty="0" smtClean="0"/>
                        <a:t>3/5)</a:t>
                      </a:r>
                    </a:p>
                    <a:p>
                      <a:pPr marL="628650" lvl="1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/>
                        <a:t>지난 프로필 정보 저장 확인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200" dirty="0" smtClean="0"/>
                        <a:t>이슈 프로필 명단 작성 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스캐너 프로필 확인</a:t>
                      </a:r>
                      <a:r>
                        <a:rPr lang="ko-KR" altLang="en-US" sz="1200" baseline="0" dirty="0" smtClean="0"/>
                        <a:t> 및 원인 정리 </a:t>
                      </a:r>
                      <a:r>
                        <a:rPr lang="en-US" altLang="ko-KR" sz="1200" dirty="0" smtClean="0"/>
                        <a:t>[</a:t>
                      </a:r>
                      <a:r>
                        <a:rPr lang="ko-KR" altLang="en-US" sz="1200" dirty="0" err="1" smtClean="0"/>
                        <a:t>씨젠</a:t>
                      </a:r>
                      <a:r>
                        <a:rPr lang="ko-KR" altLang="en-US" sz="1200" dirty="0" smtClean="0"/>
                        <a:t> 방문</a:t>
                      </a:r>
                      <a:r>
                        <a:rPr lang="en-US" altLang="ko-KR" sz="1200" dirty="0" smtClean="0"/>
                        <a:t>]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>
                          <a:latin typeface="+mn-lt"/>
                        </a:rPr>
                        <a:t>Specimen</a:t>
                      </a:r>
                      <a:r>
                        <a:rPr lang="en-US" altLang="ko-KR" sz="1200" b="1" baseline="0" dirty="0" smtClean="0">
                          <a:latin typeface="+mn-lt"/>
                        </a:rPr>
                        <a:t> threshold</a:t>
                      </a:r>
                      <a:r>
                        <a:rPr lang="ko-KR" altLang="en-US" sz="1200" b="1" baseline="0" dirty="0" smtClean="0">
                          <a:latin typeface="+mn-lt"/>
                        </a:rPr>
                        <a:t>가 주요 이슈임을 확인</a:t>
                      </a:r>
                      <a:endParaRPr lang="en-US" altLang="ko-KR" sz="1200" b="1" baseline="0" dirty="0" smtClean="0">
                        <a:latin typeface="+mn-lt"/>
                      </a:endParaRP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err="1" smtClean="0">
                          <a:latin typeface="+mn-lt"/>
                        </a:rPr>
                        <a:t>프로필별</a:t>
                      </a:r>
                      <a:r>
                        <a:rPr lang="ko-KR" altLang="en-US" sz="1200" b="1" baseline="0" dirty="0" smtClean="0">
                          <a:latin typeface="+mn-lt"/>
                        </a:rPr>
                        <a:t> 촬영 및 데이터 분석 실시</a:t>
                      </a:r>
                      <a:endParaRPr lang="ko-KR" altLang="en-US" sz="1200" b="1" dirty="0" smtClean="0">
                        <a:latin typeface="+mn-lt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83712"/>
              </p:ext>
            </p:extLst>
          </p:nvPr>
        </p:nvGraphicFramePr>
        <p:xfrm>
          <a:off x="260465" y="2352040"/>
          <a:ext cx="8725593" cy="484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</a:t>
                      </a:r>
                      <a:r>
                        <a:rPr lang="en-US" altLang="ko-KR" sz="1200" dirty="0" smtClean="0"/>
                        <a:t>-feature</a:t>
                      </a:r>
                      <a:r>
                        <a:rPr lang="en-US" altLang="ko-KR" sz="1200" baseline="0" dirty="0" smtClean="0"/>
                        <a:t> Cube(‘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최근 위장에서 </a:t>
                      </a:r>
                      <a:r>
                        <a:rPr lang="en-US" altLang="ko-KR" sz="1200" dirty="0" smtClean="0"/>
                        <a:t>d/m </a:t>
                      </a:r>
                      <a:r>
                        <a:rPr lang="ko-KR" altLang="en-US" sz="1200" dirty="0" smtClean="0"/>
                        <a:t>그룹이 많이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발생하는 데이터 선별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정확도의 안정성 확인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테스트 </a:t>
                      </a:r>
                      <a:r>
                        <a:rPr lang="en-US" altLang="ko-KR" sz="1200" dirty="0" smtClean="0"/>
                        <a:t>(3/8)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일관된 테스트 결과를 보임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</a:t>
                      </a:r>
                      <a:r>
                        <a:rPr lang="en-US" altLang="ko-KR" sz="1200" dirty="0" smtClean="0"/>
                        <a:t>-feature</a:t>
                      </a:r>
                      <a:r>
                        <a:rPr lang="en-US" altLang="ko-KR" sz="1200" baseline="0" dirty="0" smtClean="0"/>
                        <a:t> Cube(‘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DB </a:t>
                      </a:r>
                      <a:r>
                        <a:rPr lang="ko-KR" altLang="en-US" sz="1200" baseline="0" dirty="0" smtClean="0"/>
                        <a:t>베이스 연결 작업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업데이트 계획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위장 개발과 같은 정보를 가지는 데이터들의 리스트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생성된 리스트를 기반으로 스캐너 데이터 </a:t>
                      </a:r>
                      <a:r>
                        <a:rPr lang="ko-KR" altLang="en-US" sz="1200" dirty="0" err="1" smtClean="0"/>
                        <a:t>필터링</a:t>
                      </a:r>
                      <a:r>
                        <a:rPr lang="ko-KR" altLang="en-US" sz="1200" dirty="0" smtClean="0"/>
                        <a:t> 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필터링된</a:t>
                      </a:r>
                      <a:r>
                        <a:rPr lang="ko-KR" altLang="en-US" sz="1200" dirty="0" smtClean="0"/>
                        <a:t> 대장 데이터를 가지고 각각의 모델 개발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이때 확보 데이터의 범위는 위장보다 넓게 잡을 계획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현재 원인은 어느정도 확인된것으로 가정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기존 파일들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구글 드라이브로 다 복사 완료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방문관련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스캐너 결과 확인용 코드 준비 완료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742950" lvl="1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노이즈 필터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테스팅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계획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설치 완료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메뉴얼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742950" lvl="1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실제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촬영시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비주얼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관련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-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어노테이션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관련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계약서 완료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출장 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617037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3/10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3/26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현미경 데이터의 일관성을 저해하는 요인들 확인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02985"/>
              </p:ext>
            </p:extLst>
          </p:nvPr>
        </p:nvGraphicFramePr>
        <p:xfrm>
          <a:off x="260465" y="2352040"/>
          <a:ext cx="8725593" cy="410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u="none" baseline="0" dirty="0" smtClean="0">
                          <a:solidFill>
                            <a:schemeClr val="tx1"/>
                          </a:solidFill>
                        </a:rPr>
                        <a:t> 속도 개선을 위한 업데이트 중</a:t>
                      </a: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u="none" baseline="0" dirty="0" smtClean="0">
                          <a:solidFill>
                            <a:schemeClr val="tx1"/>
                          </a:solidFill>
                        </a:rPr>
                        <a:t>새로운 코드에 대해서 </a:t>
                      </a:r>
                      <a:r>
                        <a:rPr lang="ko-KR" altLang="en-US" sz="1200" u="none" baseline="0" dirty="0" err="1" smtClean="0">
                          <a:solidFill>
                            <a:schemeClr val="tx1"/>
                          </a:solidFill>
                        </a:rPr>
                        <a:t>메뉴얼</a:t>
                      </a:r>
                      <a:r>
                        <a:rPr lang="ko-KR" altLang="en-US" sz="1200" u="non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u="none" baseline="0" dirty="0" err="1" smtClean="0">
                          <a:solidFill>
                            <a:schemeClr val="tx1"/>
                          </a:solidFill>
                        </a:rPr>
                        <a:t>생성중</a:t>
                      </a:r>
                      <a:endParaRPr lang="ko-KR" altLang="en-US" sz="1200" u="none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u="none" baseline="0" dirty="0" smtClean="0">
                          <a:solidFill>
                            <a:schemeClr val="tx1"/>
                          </a:solidFill>
                        </a:rPr>
                        <a:t>출장 이전 노이즈 이미지 </a:t>
                      </a:r>
                      <a:r>
                        <a:rPr lang="ko-KR" altLang="en-US" sz="1200" u="none" baseline="0" dirty="0" err="1" smtClean="0">
                          <a:solidFill>
                            <a:schemeClr val="tx1"/>
                          </a:solidFill>
                        </a:rPr>
                        <a:t>필터링</a:t>
                      </a:r>
                      <a:r>
                        <a:rPr lang="ko-KR" altLang="en-US" sz="1200" u="none" baseline="0" dirty="0" smtClean="0">
                          <a:solidFill>
                            <a:schemeClr val="tx1"/>
                          </a:solidFill>
                        </a:rPr>
                        <a:t> 최신 버전 설치를 위한 스케줄링 요청</a:t>
                      </a:r>
                      <a:endParaRPr lang="en-US" altLang="ko-KR" sz="1200" u="none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u="none" baseline="0" dirty="0" smtClean="0">
                          <a:solidFill>
                            <a:schemeClr val="tx1"/>
                          </a:solidFill>
                        </a:rPr>
                        <a:t>설치 완료</a:t>
                      </a:r>
                      <a:r>
                        <a:rPr lang="en-US" altLang="ko-KR" sz="1200" b="1" u="none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b="1" u="none" baseline="0" dirty="0" smtClean="0">
                          <a:solidFill>
                            <a:schemeClr val="tx1"/>
                          </a:solidFill>
                        </a:rPr>
                        <a:t>매뉴얼 생성 완료</a:t>
                      </a:r>
                      <a:endParaRPr lang="en-US" altLang="ko-KR" sz="1200" b="1" u="none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방문에서 확인된 정보를 기반으로 모델 업데이트 중</a:t>
                      </a:r>
                      <a:r>
                        <a:rPr lang="en-US" altLang="ko-KR" sz="1200" dirty="0" smtClean="0"/>
                        <a:t>(‘JJ)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속도 향상 연구 중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mobilenet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현미경 데이터의 </a:t>
                      </a:r>
                      <a:r>
                        <a:rPr lang="en-US" altLang="ko-KR" sz="1200" dirty="0" smtClean="0"/>
                        <a:t>bias </a:t>
                      </a:r>
                      <a:r>
                        <a:rPr lang="ko-KR" altLang="en-US" sz="1200" dirty="0" smtClean="0"/>
                        <a:t>해결을 위해 원인 분석 실시</a:t>
                      </a:r>
                    </a:p>
                    <a:p>
                      <a:pPr marL="228600" lvl="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판독자의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foot print </a:t>
                      </a:r>
                      <a:r>
                        <a:rPr lang="ko-KR" altLang="en-US" sz="1200" dirty="0" smtClean="0"/>
                        <a:t>관점으로 경향성 발생 원인과 영향력 분석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첨부 파일 참조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Attention </a:t>
                      </a:r>
                      <a:r>
                        <a:rPr lang="ko-KR" altLang="en-US" sz="1200" dirty="0" smtClean="0"/>
                        <a:t>모델 추가 실험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강현정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CBAM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en-US" altLang="ko-KR" sz="1200" dirty="0" smtClean="0"/>
                        <a:t>attention</a:t>
                      </a:r>
                      <a:r>
                        <a:rPr lang="en-US" altLang="ko-KR" sz="1200" baseline="0" dirty="0" smtClean="0"/>
                        <a:t> level</a:t>
                      </a:r>
                      <a:r>
                        <a:rPr lang="ko-KR" altLang="en-US" sz="1200" baseline="0" dirty="0" smtClean="0"/>
                        <a:t>에 따른 결과 비교</a:t>
                      </a:r>
                      <a:endParaRPr lang="en-US" altLang="ko-KR" sz="1200" baseline="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err="1" smtClean="0"/>
                        <a:t>ResNeXt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모델의 </a:t>
                      </a:r>
                      <a:r>
                        <a:rPr lang="en-US" altLang="ko-KR" sz="1200" baseline="0" dirty="0" smtClean="0"/>
                        <a:t>attention</a:t>
                      </a:r>
                      <a:r>
                        <a:rPr lang="ko-KR" altLang="en-US" sz="1200" baseline="0" dirty="0" smtClean="0"/>
                        <a:t>에 따른 결과 비교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59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18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test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4109" y="623456"/>
            <a:ext cx="761285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주요 프로필 리스트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20200221(SH)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20200221(SH)-80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2021(SG)-80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20200221(SH)(1): </a:t>
            </a:r>
            <a:r>
              <a:rPr lang="ko-KR" altLang="en-US" sz="1400" dirty="0">
                <a:latin typeface="+mj-ea"/>
              </a:rPr>
              <a:t>비교 테스트 </a:t>
            </a:r>
            <a:r>
              <a:rPr lang="ko-KR" altLang="en-US" sz="1400" dirty="0" smtClean="0">
                <a:latin typeface="+mj-ea"/>
              </a:rPr>
              <a:t>슬라이드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</a:rPr>
              <a:t>seegene</a:t>
            </a:r>
            <a:r>
              <a:rPr lang="ko-KR" altLang="en-US" sz="1400" dirty="0" smtClean="0">
                <a:latin typeface="+mj-ea"/>
              </a:rPr>
              <a:t>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프로필 설정 확인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latin typeface="+mj-ea"/>
                <a:ea typeface="+mj-ea"/>
              </a:rPr>
              <a:t>*</a:t>
            </a:r>
            <a:r>
              <a:rPr lang="en-US" altLang="ko-KR" sz="1400" b="1" u="sng" dirty="0" smtClean="0">
                <a:latin typeface="+mj-ea"/>
                <a:ea typeface="+mj-ea"/>
              </a:rPr>
              <a:t>Use selection box: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슬라이드 스캐닝 범위 설정 </a:t>
            </a:r>
            <a:r>
              <a:rPr lang="en-US" altLang="ko-KR" sz="1400" dirty="0" smtClean="0">
                <a:latin typeface="+mj-ea"/>
                <a:ea typeface="+mj-ea"/>
              </a:rPr>
              <a:t>[value: </a:t>
            </a:r>
            <a:r>
              <a:rPr lang="ko-KR" altLang="en-US" sz="1400" dirty="0" smtClean="0">
                <a:latin typeface="+mj-ea"/>
                <a:ea typeface="+mj-ea"/>
              </a:rPr>
              <a:t>체크박스 체크</a:t>
            </a:r>
            <a:r>
              <a:rPr lang="en-US" altLang="ko-KR" sz="1400" dirty="0" smtClean="0">
                <a:latin typeface="+mj-ea"/>
                <a:ea typeface="+mj-ea"/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>
                <a:latin typeface="+mj-ea"/>
                <a:ea typeface="+mj-ea"/>
              </a:rPr>
              <a:t>*(</a:t>
            </a:r>
            <a:r>
              <a:rPr lang="en-US" altLang="ko-KR" sz="1400" b="1" u="sng" dirty="0" err="1" smtClean="0">
                <a:latin typeface="+mj-ea"/>
                <a:ea typeface="+mj-ea"/>
              </a:rPr>
              <a:t>Thresholding</a:t>
            </a:r>
            <a:r>
              <a:rPr lang="en-US" altLang="ko-KR" sz="1400" b="1" u="sng" dirty="0" smtClean="0">
                <a:latin typeface="+mj-ea"/>
                <a:ea typeface="+mj-ea"/>
              </a:rPr>
              <a:t>) </a:t>
            </a:r>
            <a:r>
              <a:rPr lang="en-US" altLang="ko-KR" sz="1400" b="1" u="sng" dirty="0" err="1" smtClean="0">
                <a:latin typeface="+mj-ea"/>
                <a:ea typeface="+mj-ea"/>
              </a:rPr>
              <a:t>speciman</a:t>
            </a:r>
            <a:r>
              <a:rPr lang="en-US" altLang="ko-KR" sz="1400" b="1" u="sng" dirty="0" smtClean="0">
                <a:latin typeface="+mj-ea"/>
                <a:ea typeface="+mj-ea"/>
              </a:rPr>
              <a:t> threshold: </a:t>
            </a:r>
            <a:r>
              <a:rPr lang="ko-KR" altLang="en-US" sz="1400" dirty="0" smtClean="0">
                <a:latin typeface="+mj-ea"/>
                <a:ea typeface="+mj-ea"/>
              </a:rPr>
              <a:t>조직 주변부 포함 정도 </a:t>
            </a:r>
            <a:r>
              <a:rPr lang="en-US" altLang="ko-KR" sz="1400" dirty="0" smtClean="0">
                <a:latin typeface="+mj-ea"/>
                <a:ea typeface="+mj-ea"/>
              </a:rPr>
              <a:t>[value:203]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>
                <a:latin typeface="+mj-ea"/>
                <a:ea typeface="+mj-ea"/>
              </a:rPr>
              <a:t>Image quality: </a:t>
            </a:r>
            <a:r>
              <a:rPr lang="en-US" altLang="ko-KR" sz="1400" dirty="0" smtClean="0">
                <a:latin typeface="+mj-ea"/>
                <a:ea typeface="+mj-ea"/>
              </a:rPr>
              <a:t>quality factor</a:t>
            </a:r>
            <a:r>
              <a:rPr lang="ko-KR" altLang="en-US" sz="1400" dirty="0" smtClean="0">
                <a:latin typeface="+mj-ea"/>
                <a:ea typeface="+mj-ea"/>
              </a:rPr>
              <a:t>에 영향 </a:t>
            </a:r>
            <a:r>
              <a:rPr lang="en-US" altLang="ko-KR" sz="1400" dirty="0" smtClean="0">
                <a:latin typeface="+mj-ea"/>
                <a:ea typeface="+mj-ea"/>
              </a:rPr>
              <a:t>[value: Good]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주요 영향 정보로는 보이지 않음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30" y="3707748"/>
            <a:ext cx="1315898" cy="28295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564" y="3707747"/>
            <a:ext cx="1315629" cy="28041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21" y="3707747"/>
            <a:ext cx="1342067" cy="287249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5552902" y="3707747"/>
            <a:ext cx="0" cy="2829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993477" y="3616308"/>
            <a:ext cx="2926079" cy="3025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71542" y="3616308"/>
            <a:ext cx="1501541" cy="3025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03113" y="6548642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Selection box: V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89366" y="6543804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Selection box: X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29172"/>
          <a:stretch/>
        </p:blipFill>
        <p:spPr>
          <a:xfrm rot="5400000">
            <a:off x="591683" y="3418141"/>
            <a:ext cx="3341576" cy="353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test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4109" y="623456"/>
            <a:ext cx="76128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주요 프로필 리스트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20200221(SH)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20200221(SH)-80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2021(SG)-80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20200221(SH)(1): </a:t>
            </a:r>
            <a:r>
              <a:rPr lang="ko-KR" altLang="en-US" sz="1400" dirty="0">
                <a:latin typeface="+mj-ea"/>
              </a:rPr>
              <a:t>비교 테스트 슬라이드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412067"/>
              </p:ext>
            </p:extLst>
          </p:nvPr>
        </p:nvGraphicFramePr>
        <p:xfrm>
          <a:off x="266807" y="2555716"/>
          <a:ext cx="5001492" cy="362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0271">
                  <a:extLst>
                    <a:ext uri="{9D8B030D-6E8A-4147-A177-3AD203B41FA5}">
                      <a16:colId xmlns:a16="http://schemas.microsoft.com/office/drawing/2014/main" val="3445316675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2029915641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1250132293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3647225625"/>
                    </a:ext>
                  </a:extLst>
                </a:gridCol>
              </a:tblGrid>
              <a:tr h="512484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Selection box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Specimen</a:t>
                      </a:r>
                      <a:r>
                        <a:rPr lang="en-US" altLang="ko-KR" sz="1400" b="1" baseline="0" dirty="0" smtClean="0">
                          <a:latin typeface="+mn-lt"/>
                        </a:rPr>
                        <a:t> threshold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Image quality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154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dirty="0" smtClean="0">
                          <a:latin typeface="+mn-lt"/>
                        </a:rPr>
                        <a:t>V</a:t>
                      </a:r>
                      <a:endParaRPr lang="ko-KR" altLang="en-US" sz="1400" u="sng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latin typeface="+mn-lt"/>
                        </a:rPr>
                        <a:t>203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latin typeface="+mn-lt"/>
                        </a:rPr>
                        <a:t>Good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2643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Default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220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Good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2075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184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Good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328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20200221(SH)-80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Good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3955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+mn-lt"/>
                        </a:rPr>
                        <a:t>seegene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35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Good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86739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2021(SG)-80(1): 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Good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9950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8493" r="14960"/>
          <a:stretch/>
        </p:blipFill>
        <p:spPr>
          <a:xfrm rot="5400000">
            <a:off x="5662698" y="622705"/>
            <a:ext cx="2777931" cy="31307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6338" r="19638"/>
          <a:stretch/>
        </p:blipFill>
        <p:spPr>
          <a:xfrm rot="5400000">
            <a:off x="5953139" y="3618592"/>
            <a:ext cx="2404865" cy="3338612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3765665" y="2188102"/>
            <a:ext cx="1720600" cy="16856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8" idx="2"/>
          </p:cNvCxnSpPr>
          <p:nvPr/>
        </p:nvCxnSpPr>
        <p:spPr>
          <a:xfrm>
            <a:off x="3765665" y="4966034"/>
            <a:ext cx="1720601" cy="3218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3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test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71016"/>
              </p:ext>
            </p:extLst>
          </p:nvPr>
        </p:nvGraphicFramePr>
        <p:xfrm>
          <a:off x="540327" y="2239833"/>
          <a:ext cx="3821085" cy="362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0271">
                  <a:extLst>
                    <a:ext uri="{9D8B030D-6E8A-4147-A177-3AD203B41FA5}">
                      <a16:colId xmlns:a16="http://schemas.microsoft.com/office/drawing/2014/main" val="3445316675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2029915641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1250132293"/>
                    </a:ext>
                  </a:extLst>
                </a:gridCol>
              </a:tblGrid>
              <a:tr h="512484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Selection box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Specimen</a:t>
                      </a:r>
                      <a:r>
                        <a:rPr lang="en-US" altLang="ko-KR" sz="1400" b="1" baseline="0" dirty="0" smtClean="0">
                          <a:latin typeface="+mn-lt"/>
                        </a:rPr>
                        <a:t> threshold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154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dirty="0" smtClean="0">
                          <a:latin typeface="+mn-lt"/>
                        </a:rPr>
                        <a:t>V</a:t>
                      </a:r>
                      <a:endParaRPr lang="ko-KR" altLang="en-US" sz="1400" u="sng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latin typeface="+mn-lt"/>
                        </a:rPr>
                        <a:t>203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2643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Default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220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2075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184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328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20200221(SH)-80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3955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+mn-lt"/>
                        </a:rPr>
                        <a:t>seegene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35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86739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2021(SG)-80(1): 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995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11240"/>
              </p:ext>
            </p:extLst>
          </p:nvPr>
        </p:nvGraphicFramePr>
        <p:xfrm>
          <a:off x="4984519" y="2239833"/>
          <a:ext cx="3253392" cy="3621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4464">
                  <a:extLst>
                    <a:ext uri="{9D8B030D-6E8A-4147-A177-3AD203B41FA5}">
                      <a16:colId xmlns:a16="http://schemas.microsoft.com/office/drawing/2014/main" val="2190810591"/>
                    </a:ext>
                  </a:extLst>
                </a:gridCol>
                <a:gridCol w="1084464">
                  <a:extLst>
                    <a:ext uri="{9D8B030D-6E8A-4147-A177-3AD203B41FA5}">
                      <a16:colId xmlns:a16="http://schemas.microsoft.com/office/drawing/2014/main" val="1224844881"/>
                    </a:ext>
                  </a:extLst>
                </a:gridCol>
                <a:gridCol w="1084464">
                  <a:extLst>
                    <a:ext uri="{9D8B030D-6E8A-4147-A177-3AD203B41FA5}">
                      <a16:colId xmlns:a16="http://schemas.microsoft.com/office/drawing/2014/main" val="3278306998"/>
                    </a:ext>
                  </a:extLst>
                </a:gridCol>
              </a:tblGrid>
              <a:tr h="5124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 Factor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 Levels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48087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2546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36644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328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9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776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969884"/>
                  </a:ext>
                </a:extLst>
              </a:tr>
            </a:tbl>
          </a:graphicData>
        </a:graphic>
      </p:graphicFrame>
      <p:sp>
        <p:nvSpPr>
          <p:cNvPr id="10" name="오른쪽 화살표 9"/>
          <p:cNvSpPr/>
          <p:nvPr/>
        </p:nvSpPr>
        <p:spPr>
          <a:xfrm>
            <a:off x="4528877" y="3906983"/>
            <a:ext cx="288176" cy="718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4072" y="3260444"/>
            <a:ext cx="8171412" cy="5467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6665" y="4827840"/>
            <a:ext cx="8171412" cy="5467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90110" y="6401649"/>
            <a:ext cx="499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단 </a:t>
            </a:r>
            <a:r>
              <a:rPr lang="en-US" altLang="ko-KR" sz="1100" dirty="0" smtClean="0"/>
              <a:t>default</a:t>
            </a:r>
            <a:r>
              <a:rPr lang="ko-KR" altLang="en-US" sz="1100" dirty="0" smtClean="0"/>
              <a:t>의 경우 저장 일자를 알 수 없어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지속적으로 변경된것으로 가정함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336665" y="4287468"/>
            <a:ext cx="8171412" cy="5467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34109" y="623456"/>
            <a:ext cx="761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프로필의 주요 요소들을 비교한 결과 모두 동일함을 확인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88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test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013295"/>
              </p:ext>
            </p:extLst>
          </p:nvPr>
        </p:nvGraphicFramePr>
        <p:xfrm>
          <a:off x="166254" y="2280561"/>
          <a:ext cx="3821085" cy="362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0271">
                  <a:extLst>
                    <a:ext uri="{9D8B030D-6E8A-4147-A177-3AD203B41FA5}">
                      <a16:colId xmlns:a16="http://schemas.microsoft.com/office/drawing/2014/main" val="3445316675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2029915641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1250132293"/>
                    </a:ext>
                  </a:extLst>
                </a:gridCol>
              </a:tblGrid>
              <a:tr h="512484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Selection box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Specimen</a:t>
                      </a:r>
                      <a:r>
                        <a:rPr lang="en-US" altLang="ko-KR" sz="1400" b="1" baseline="0" dirty="0" smtClean="0">
                          <a:latin typeface="+mn-lt"/>
                        </a:rPr>
                        <a:t> threshold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154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dirty="0" smtClean="0">
                          <a:latin typeface="+mn-lt"/>
                        </a:rPr>
                        <a:t>V</a:t>
                      </a:r>
                      <a:endParaRPr lang="ko-KR" altLang="en-US" sz="1400" u="sng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latin typeface="+mn-lt"/>
                        </a:rPr>
                        <a:t>203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2643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Default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220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2075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184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328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20200221(SH)-80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3955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+mn-lt"/>
                        </a:rPr>
                        <a:t>seegene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35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86739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2021(SG)-80(1): 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995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588318"/>
              </p:ext>
            </p:extLst>
          </p:nvPr>
        </p:nvGraphicFramePr>
        <p:xfrm>
          <a:off x="4305993" y="2280561"/>
          <a:ext cx="3532907" cy="3621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4894">
                  <a:extLst>
                    <a:ext uri="{9D8B030D-6E8A-4147-A177-3AD203B41FA5}">
                      <a16:colId xmlns:a16="http://schemas.microsoft.com/office/drawing/2014/main" val="2190810591"/>
                    </a:ext>
                  </a:extLst>
                </a:gridCol>
                <a:gridCol w="990913">
                  <a:extLst>
                    <a:ext uri="{9D8B030D-6E8A-4147-A177-3AD203B41FA5}">
                      <a16:colId xmlns:a16="http://schemas.microsoft.com/office/drawing/2014/main" val="1224844881"/>
                    </a:ext>
                  </a:extLst>
                </a:gridCol>
                <a:gridCol w="714620">
                  <a:extLst>
                    <a:ext uri="{9D8B030D-6E8A-4147-A177-3AD203B41FA5}">
                      <a16:colId xmlns:a16="http://schemas.microsoft.com/office/drawing/2014/main" val="3278306998"/>
                    </a:ext>
                  </a:extLst>
                </a:gridCol>
                <a:gridCol w="1112480">
                  <a:extLst>
                    <a:ext uri="{9D8B030D-6E8A-4147-A177-3AD203B41FA5}">
                      <a16:colId xmlns:a16="http://schemas.microsoft.com/office/drawing/2014/main" val="860907163"/>
                    </a:ext>
                  </a:extLst>
                </a:gridCol>
              </a:tblGrid>
              <a:tr h="2562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colon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colon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480877"/>
                  </a:ext>
                </a:extLst>
              </a:tr>
              <a:tr h="256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prediction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prediction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confidence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23510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11, 531]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2546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[1,369,1730]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0.999997659266412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36644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7, 541]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328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12, 518]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9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[1, 388, 1718]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0.99999514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776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13, 523]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969884"/>
                  </a:ext>
                </a:extLst>
              </a:tr>
            </a:tbl>
          </a:graphicData>
        </a:graphic>
      </p:graphicFrame>
      <p:sp>
        <p:nvSpPr>
          <p:cNvPr id="10" name="오른쪽 화살표 9"/>
          <p:cNvSpPr/>
          <p:nvPr/>
        </p:nvSpPr>
        <p:spPr>
          <a:xfrm>
            <a:off x="4017817" y="3928025"/>
            <a:ext cx="288176" cy="718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4277" y="6258754"/>
            <a:ext cx="499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단 </a:t>
            </a:r>
            <a:r>
              <a:rPr lang="en-US" altLang="ko-KR" sz="1100" dirty="0" smtClean="0"/>
              <a:t>default</a:t>
            </a:r>
            <a:r>
              <a:rPr lang="ko-KR" altLang="en-US" sz="1100" dirty="0" smtClean="0"/>
              <a:t>의 경우 저장 일자를 알 수 없어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지속적으로 변경된것으로 가정함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334109" y="623456"/>
            <a:ext cx="7612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 테스트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20200221(SH)-1</a:t>
            </a:r>
            <a:r>
              <a:rPr lang="ko-KR" altLang="en-US" sz="1400" dirty="0" smtClean="0"/>
              <a:t>을 </a:t>
            </a:r>
            <a:r>
              <a:rPr lang="en-US" altLang="ko-KR" sz="1400" dirty="0"/>
              <a:t>20200221(SH)-</a:t>
            </a:r>
            <a:r>
              <a:rPr lang="en-US" altLang="ko-KR" sz="1400" dirty="0" smtClean="0"/>
              <a:t>80</a:t>
            </a:r>
            <a:r>
              <a:rPr lang="ko-KR" altLang="en-US" sz="1400" dirty="0" smtClean="0"/>
              <a:t>로 변경할 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Quality factor </a:t>
            </a:r>
            <a:r>
              <a:rPr lang="ko-KR" altLang="en-US" sz="1400" dirty="0" smtClean="0"/>
              <a:t>이외의 정보도 변경되었음을 확인 </a:t>
            </a: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Specimen </a:t>
            </a:r>
            <a:r>
              <a:rPr lang="en-US" altLang="ko-KR" sz="1400" b="1" dirty="0" smtClean="0"/>
              <a:t>threshold</a:t>
            </a:r>
            <a:r>
              <a:rPr lang="ko-KR" altLang="en-US" sz="1400" b="1" dirty="0" smtClean="0"/>
              <a:t>에 강한 영향을 받았음을 확인 </a:t>
            </a:r>
            <a:endParaRPr lang="en-US" altLang="ko-KR" sz="14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=&gt; </a:t>
            </a:r>
            <a:r>
              <a:rPr lang="ko-KR" altLang="en-US" sz="1400" b="1" dirty="0" smtClean="0"/>
              <a:t>제외 슬라이드 범위를 좀더 </a:t>
            </a:r>
            <a:r>
              <a:rPr lang="ko-KR" altLang="en-US" sz="1400" b="1" dirty="0" err="1" smtClean="0"/>
              <a:t>줄일수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있을듯</a:t>
            </a:r>
            <a:endParaRPr lang="ko-KR" altLang="en-US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8111" y="3740727"/>
            <a:ext cx="77913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74654" y="5273040"/>
            <a:ext cx="77913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18109"/>
              </p:ext>
            </p:extLst>
          </p:nvPr>
        </p:nvGraphicFramePr>
        <p:xfrm>
          <a:off x="7940803" y="2232039"/>
          <a:ext cx="1180408" cy="3672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204">
                  <a:extLst>
                    <a:ext uri="{9D8B030D-6E8A-4147-A177-3AD203B41FA5}">
                      <a16:colId xmlns:a16="http://schemas.microsoft.com/office/drawing/2014/main" val="1499251192"/>
                    </a:ext>
                  </a:extLst>
                </a:gridCol>
                <a:gridCol w="590204">
                  <a:extLst>
                    <a:ext uri="{9D8B030D-6E8A-4147-A177-3AD203B41FA5}">
                      <a16:colId xmlns:a16="http://schemas.microsoft.com/office/drawing/2014/main" val="3539555884"/>
                    </a:ext>
                  </a:extLst>
                </a:gridCol>
              </a:tblGrid>
              <a:tr h="259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+mn-lt"/>
                        </a:rPr>
                        <a:t>Stomach feature cube</a:t>
                      </a:r>
                      <a:endParaRPr lang="ko-KR" altLang="en-US" sz="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36626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+mn-lt"/>
                        </a:rPr>
                        <a:t>predi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time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51146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 smtClean="0">
                          <a:latin typeface="+mn-lt"/>
                        </a:rPr>
                        <a:t>N</a:t>
                      </a:r>
                      <a:endParaRPr lang="ko-KR" altLang="en-US" sz="1400" u="none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 smtClean="0">
                          <a:latin typeface="+mn-lt"/>
                        </a:rPr>
                        <a:t>1.33</a:t>
                      </a:r>
                      <a:endParaRPr lang="ko-KR" altLang="en-US" sz="1400" u="none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34788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0.80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74199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N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1.29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43663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N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1.16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09927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0.81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08432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1.42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14270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936311" y="2232039"/>
            <a:ext cx="1631636" cy="3669966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7980217" y="2280561"/>
            <a:ext cx="1047403" cy="3538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3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test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4109" y="623456"/>
            <a:ext cx="761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실제 </a:t>
            </a:r>
            <a:r>
              <a:rPr lang="en-US" altLang="ko-KR" sz="1400" dirty="0" smtClean="0"/>
              <a:t>auto </a:t>
            </a:r>
            <a:r>
              <a:rPr lang="ko-KR" altLang="en-US" sz="1400" dirty="0" smtClean="0"/>
              <a:t>여부에 따라서 이미지의 형태 및 품질이 확연함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=&gt;  auto</a:t>
            </a:r>
            <a:r>
              <a:rPr lang="ko-KR" altLang="en-US" sz="1400" dirty="0" smtClean="0">
                <a:latin typeface="+mj-ea"/>
                <a:ea typeface="+mj-ea"/>
              </a:rPr>
              <a:t>에서 왜 더 많은 패치가 발생하는지는 추후 확인할 예정 </a:t>
            </a:r>
            <a:r>
              <a:rPr lang="en-US" altLang="ko-KR" sz="1400" dirty="0" smtClean="0">
                <a:latin typeface="+mj-ea"/>
                <a:ea typeface="+mj-ea"/>
              </a:rPr>
              <a:t>(GUI </a:t>
            </a:r>
            <a:r>
              <a:rPr lang="ko-KR" altLang="en-US" sz="1400" dirty="0" err="1" smtClean="0">
                <a:latin typeface="+mj-ea"/>
                <a:ea typeface="+mj-ea"/>
              </a:rPr>
              <a:t>서포트</a:t>
            </a:r>
            <a:r>
              <a:rPr lang="ko-KR" altLang="en-US" sz="1400" dirty="0" smtClean="0">
                <a:latin typeface="+mj-ea"/>
                <a:ea typeface="+mj-ea"/>
              </a:rPr>
              <a:t> 필요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17" y="1856164"/>
            <a:ext cx="2830427" cy="44478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142684" y="6504088"/>
            <a:ext cx="2219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*2021(SG)-80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397" y="1945919"/>
            <a:ext cx="2286592" cy="426830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577734" y="6242478"/>
            <a:ext cx="2219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en-US" altLang="ko-KR" sz="1100" dirty="0" err="1" smtClean="0"/>
              <a:t>seegene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92" y="1791751"/>
            <a:ext cx="2196934" cy="460995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4711602" y="6437058"/>
            <a:ext cx="2219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*20200221(SH)</a:t>
            </a:r>
            <a:endParaRPr lang="ko-KR" altLang="en-US" sz="11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578" y="2047993"/>
            <a:ext cx="2064083" cy="413407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2797231" y="6313176"/>
            <a:ext cx="2219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*default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760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</TotalTime>
  <Words>968</Words>
  <Application>Microsoft Office PowerPoint</Application>
  <PresentationFormat>화면 슬라이드 쇼(4:3)</PresentationFormat>
  <Paragraphs>270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33</cp:revision>
  <dcterms:created xsi:type="dcterms:W3CDTF">2021-03-24T07:36:17Z</dcterms:created>
  <dcterms:modified xsi:type="dcterms:W3CDTF">2021-03-26T04:37:49Z</dcterms:modified>
</cp:coreProperties>
</file>